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docProps/app.xml" ContentType="application/vnd.openxmlformats-officedocument.extended-properties+xml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4" d="100"/>
          <a:sy n="94" d="100"/>
        </p:scale>
        <p:origin x="-230" y="-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2" Type="http://schemas.openxmlformats.org/officeDocument/2006/relationships/slide" Target="slides/slide1.xml" />
  <Relationship Id="rId3" Type="http://schemas.openxmlformats.org/officeDocument/2006/relationships/slide" Target="slides/slide2.xml" />
  <Relationship Id="rId4" Type="http://schemas.openxmlformats.org/officeDocument/2006/relationships/slide" Target="slides/slide3.xml" />
  <Relationship Id="rId5" Type="http://schemas.openxmlformats.org/officeDocument/2006/relationships/slide" Target="slides/slide4.xml" />
  <Relationship Id="rId6" Type="http://schemas.openxmlformats.org/officeDocument/2006/relationships/slide" Target="slides/slide5.xml" />
  <Relationship Id="rId7" Type="http://schemas.openxmlformats.org/officeDocument/2006/relationships/slide" Target="slides/slide6.xml" />
  <Relationship Id="rId8" Type="http://schemas.openxmlformats.org/officeDocument/2006/relationships/slide" Target="slides/slide7.xml" />
  <Relationship Id="rId9" Type="http://schemas.openxmlformats.org/officeDocument/2006/relationships/slide" Target="slides/slide8.xml" />
  <Relationship Id="rId13" Type="http://schemas.openxmlformats.org/officeDocument/2006/relationships/theme" Target="theme/theme1.xml" />
  <Relationship Id="rId12" Type="http://schemas.openxmlformats.org/officeDocument/2006/relationships/viewProps" Target="viewProps.xml" />
  <Relationship Id="rId1" Type="http://schemas.openxmlformats.org/officeDocument/2006/relationships/slideMaster" Target="slideMasters/slideMaster1.xml" />
  <Relationship Id="rId11" Type="http://schemas.openxmlformats.org/officeDocument/2006/relationships/presProps" Target="presProps.xml" />
  <Relationship Id="rId10" Type="http://schemas.openxmlformats.org/officeDocument/2006/relationships/notesMaster" Target="notesMasters/notesMaster1.xml" />
  <Relationship Id="rId14" Type="http://schemas.openxmlformats.org/officeDocument/2006/relationships/tableStyles" Target="tableStyle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CDDE3-78C4-47E7-BE82-42E6C83B89F6}" type="datetimeFigureOut">
              <a:rPr lang="nb-NO" smtClean="0"/>
              <a:t>15.11.2017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0E660-7988-40B1-ACD7-5E0281AE80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0974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7C3-2586-4ECB-B98D-1B96E62AFACB}" type="datetimeFigureOut">
              <a:rPr lang="nb-NO" smtClean="0"/>
              <a:t>15.11.2017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338E-8A3F-44DA-A453-47452DD6E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7679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7C3-2586-4ECB-B98D-1B96E62AFACB}" type="datetimeFigureOut">
              <a:rPr lang="nb-NO" smtClean="0"/>
              <a:t>15.11.2017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338E-8A3F-44DA-A453-47452DD6E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05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7C3-2586-4ECB-B98D-1B96E62AFACB}" type="datetimeFigureOut">
              <a:rPr lang="nb-NO" smtClean="0"/>
              <a:t>15.11.2017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338E-8A3F-44DA-A453-47452DD6E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4566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7C3-2586-4ECB-B98D-1B96E62AFACB}" type="datetimeFigureOut">
              <a:rPr lang="nb-NO" smtClean="0"/>
              <a:t>15.11.2017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338E-8A3F-44DA-A453-47452DD6E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6082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7C3-2586-4ECB-B98D-1B96E62AFACB}" type="datetimeFigureOut">
              <a:rPr lang="nb-NO" smtClean="0"/>
              <a:t>15.11.2017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338E-8A3F-44DA-A453-47452DD6E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308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7C3-2586-4ECB-B98D-1B96E62AFACB}" type="datetimeFigureOut">
              <a:rPr lang="nb-NO" smtClean="0"/>
              <a:t>15.11.2017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338E-8A3F-44DA-A453-47452DD6E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767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7C3-2586-4ECB-B98D-1B96E62AFACB}" type="datetimeFigureOut">
              <a:rPr lang="nb-NO" smtClean="0"/>
              <a:t>15.11.2017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338E-8A3F-44DA-A453-47452DD6E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431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7C3-2586-4ECB-B98D-1B96E62AFACB}" type="datetimeFigureOut">
              <a:rPr lang="nb-NO" smtClean="0"/>
              <a:t>15.11.2017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338E-8A3F-44DA-A453-47452DD6E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1471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7C3-2586-4ECB-B98D-1B96E62AFACB}" type="datetimeFigureOut">
              <a:rPr lang="nb-NO" smtClean="0"/>
              <a:t>15.11.2017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338E-8A3F-44DA-A453-47452DD6E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6660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7C3-2586-4ECB-B98D-1B96E62AFACB}" type="datetimeFigureOut">
              <a:rPr lang="nb-NO" smtClean="0"/>
              <a:t>15.11.2017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338E-8A3F-44DA-A453-47452DD6E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288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67C3-2586-4ECB-B98D-1B96E62AFACB}" type="datetimeFigureOut">
              <a:rPr lang="nb-NO" smtClean="0"/>
              <a:t>15.11.2017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338E-8A3F-44DA-A453-47452DD6E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0513830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267C3-2586-4ECB-B98D-1B96E62AFACB}" type="datetimeFigureOut">
              <a:rPr lang="nb-NO" smtClean="0"/>
              <a:t/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6338E-8A3F-44DA-A453-47452DD6EB9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1271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jpg" />
  <Relationship Id="rId1" Type="http://schemas.openxmlformats.org/officeDocument/2006/relationships/slideLayout" Target="../slideLayouts/slideLayout1.xml" />
</Relationships>
</file>

<file path=ppt/slides/_rels/slide2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png" />
  <Relationship Id="rId2" Type="http://schemas.openxmlformats.org/officeDocument/2006/relationships/image" Target="../media/image1.jpg" />
  <Relationship Id="rId1" Type="http://schemas.openxmlformats.org/officeDocument/2006/relationships/slideLayout" Target="../slideLayouts/slideLayout1.xml" />
</Relationships>
</file>

<file path=ppt/slides/_rels/slide3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jpg" />
  <Relationship Id="rId1" Type="http://schemas.openxmlformats.org/officeDocument/2006/relationships/slideLayout" Target="../slideLayouts/slideLayout1.xml" />
</Relationships>
</file>

<file path=ppt/slides/_rels/slide4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jpg" />
  <Relationship Id="rId1" Type="http://schemas.openxmlformats.org/officeDocument/2006/relationships/slideLayout" Target="../slideLayouts/slideLayout1.xml" />
</Relationships>
</file>

<file path=ppt/slides/_rels/slide5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jpg" />
  <Relationship Id="rId1" Type="http://schemas.openxmlformats.org/officeDocument/2006/relationships/slideLayout" Target="../slideLayouts/slideLayout7.xml" />
</Relationships>
</file>

<file path=ppt/slides/_rels/slide6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jpg" />
  <Relationship Id="rId1" Type="http://schemas.openxmlformats.org/officeDocument/2006/relationships/slideLayout" Target="../slideLayouts/slideLayout7.xml" />
</Relationships>
</file>

<file path=ppt/slides/_rels/slide7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jpg" />
  <Relationship Id="rId1" Type="http://schemas.openxmlformats.org/officeDocument/2006/relationships/slideLayout" Target="../slideLayouts/slideLayout7.xml" />
</Relationships>
</file>

<file path=ppt/slides/_rels/slide8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jpg" />
  <Relationship Id="rId1" Type="http://schemas.openxmlformats.org/officeDocument/2006/relationships/slideLayout" Target="../slideLayouts/slideLayout7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338E-8A3F-44DA-A453-47452DD6EB99}" type="slidenum">
              <a:rPr lang="nb-NO" smtClean="0"/>
              <a:t>1</a:t>
            </a:fld>
            <a:endParaRPr lang="nb-NO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809" y="23813"/>
            <a:ext cx="1453295" cy="145329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43189" y="2305318"/>
            <a:ext cx="935562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800" b="1" dirty="0"/>
              <a:t>GDPR – Noen praktiske erfaringer fra internasjonalt og nasjonalt nivå</a:t>
            </a:r>
          </a:p>
          <a:p>
            <a:pPr algn="ctr"/>
            <a:endParaRPr lang="nb-NO" sz="2800" b="1" dirty="0"/>
          </a:p>
          <a:p>
            <a:pPr algn="ctr"/>
            <a:r>
              <a:rPr lang="nb-NO" sz="2400" b="1" dirty="0"/>
              <a:t>Bakgrunn</a:t>
            </a:r>
          </a:p>
          <a:p>
            <a:pPr algn="ctr"/>
            <a:r>
              <a:rPr lang="nb-NO" sz="2400" b="1" dirty="0"/>
              <a:t>Tiltak</a:t>
            </a:r>
          </a:p>
          <a:p>
            <a:pPr algn="ctr"/>
            <a:r>
              <a:rPr lang="nb-NO" sz="2400" b="1" dirty="0"/>
              <a:t>Konsekvenser</a:t>
            </a: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3370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338E-8A3F-44DA-A453-47452DD6EB99}" type="slidenum">
              <a:rPr lang="nb-NO" smtClean="0"/>
              <a:t>2</a:t>
            </a:fld>
            <a:endParaRPr lang="nb-NO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809" y="23813"/>
            <a:ext cx="1453295" cy="1453295"/>
          </a:xfrm>
          <a:prstGeom prst="rect">
            <a:avLst/>
          </a:prstGeom>
        </p:spPr>
      </p:pic>
      <p:pic>
        <p:nvPicPr>
          <p:cNvPr id="7" name="Picture 11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8780" y="1145709"/>
            <a:ext cx="7653162" cy="381276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9" name="Rectangle 1105"/>
          <p:cNvSpPr/>
          <p:nvPr/>
        </p:nvSpPr>
        <p:spPr>
          <a:xfrm>
            <a:off x="225884" y="4005329"/>
            <a:ext cx="4140054" cy="393338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 dirty="0">
                <a:uFillTx/>
                <a:latin typeface="LustReg"/>
              </a:rPr>
              <a:t>33 000 </a:t>
            </a:r>
            <a:r>
              <a:rPr lang="en-US" sz="1600" b="0" i="0" u="none" strike="noStrike" kern="1200" cap="none" spc="0" baseline="0" dirty="0">
                <a:uFillTx/>
                <a:latin typeface="Archer SSm A"/>
              </a:rPr>
              <a:t>full time employees</a:t>
            </a: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 dirty="0">
                <a:uFillTx/>
                <a:latin typeface="LustReg"/>
              </a:rPr>
              <a:t>60</a:t>
            </a:r>
            <a:r>
              <a:rPr lang="en-US" sz="1600" b="0" i="0" u="none" strike="noStrike" kern="1200" cap="none" spc="0" baseline="0" dirty="0">
                <a:uFillTx/>
                <a:latin typeface="LustReg"/>
              </a:rPr>
              <a:t> </a:t>
            </a:r>
            <a:r>
              <a:rPr lang="en-US" sz="1600" b="0" i="0" u="none" strike="noStrike" kern="1200" cap="none" spc="0" baseline="0" dirty="0">
                <a:uFillTx/>
                <a:latin typeface="Archer SSm A"/>
              </a:rPr>
              <a:t>countries and territories around the world</a:t>
            </a: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 dirty="0">
                <a:uFillTx/>
                <a:latin typeface="LustReg"/>
              </a:rPr>
              <a:t>5000+ </a:t>
            </a:r>
            <a:r>
              <a:rPr lang="en-US" sz="1600" b="0" i="0" u="none" strike="noStrike" kern="1200" cap="none" spc="0" baseline="0" dirty="0">
                <a:uFillTx/>
                <a:latin typeface="Archer SSm A"/>
              </a:rPr>
              <a:t>offices globally</a:t>
            </a: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 dirty="0">
                <a:uFillTx/>
                <a:latin typeface="Archer SSm A"/>
              </a:rPr>
              <a:t>700 000+ </a:t>
            </a:r>
            <a:r>
              <a:rPr lang="en-US" sz="1600" b="0" i="0" u="none" strike="noStrike" kern="1200" cap="none" spc="0" baseline="0" dirty="0">
                <a:uFillTx/>
                <a:latin typeface="Archer SSm A"/>
              </a:rPr>
              <a:t>associates working at clients every day</a:t>
            </a: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none" spc="0" baseline="0" dirty="0">
              <a:uFillTx/>
              <a:latin typeface="Archer SSm A"/>
            </a:endParaRP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 dirty="0">
                <a:uFillTx/>
                <a:latin typeface="NeutrafaceTextBook"/>
              </a:rPr>
              <a:t>The Adecco Group is a </a:t>
            </a:r>
            <a:r>
              <a:rPr lang="en-US" sz="1400" b="1" i="0" u="none" strike="noStrike" kern="1200" cap="none" spc="0" baseline="0" dirty="0">
                <a:uFillTx/>
                <a:latin typeface="NeutrafaceTextBook"/>
              </a:rPr>
              <a:t>Fortune Global 500 company</a:t>
            </a: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 dirty="0">
                <a:uFillTx/>
                <a:latin typeface="NeutrafaceTextDemi"/>
              </a:rPr>
              <a:t>Listed on the SIX Swiss Exchange (ADEN)</a:t>
            </a:r>
          </a:p>
          <a:p>
            <a:pPr marL="0" marR="0" lvl="0" indent="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 dirty="0" err="1">
                <a:uFillTx/>
                <a:latin typeface="NeutrafaceTextDemi"/>
              </a:rPr>
              <a:t>Omsetning</a:t>
            </a:r>
            <a:r>
              <a:rPr lang="en-US" sz="1400" b="0" i="0" u="none" strike="noStrike" kern="1200" cap="none" spc="0" baseline="0" dirty="0">
                <a:uFillTx/>
                <a:latin typeface="NeutrafaceTextDemi"/>
              </a:rPr>
              <a:t> EUR 22,7 </a:t>
            </a:r>
            <a:r>
              <a:rPr lang="en-US" sz="1400" b="0" i="0" u="none" strike="noStrike" kern="1200" cap="none" spc="0" baseline="0" dirty="0" err="1">
                <a:uFillTx/>
                <a:latin typeface="NeutrafaceTextDemi"/>
              </a:rPr>
              <a:t>milliarder</a:t>
            </a:r>
            <a:r>
              <a:rPr lang="en-US" sz="1400" b="0" i="0" u="none" strike="noStrike" kern="1200" cap="none" spc="0" baseline="0" dirty="0">
                <a:uFillTx/>
                <a:latin typeface="NeutrafaceTextDemi"/>
              </a:rPr>
              <a:t> (2016)</a:t>
            </a:r>
            <a:endParaRPr lang="nb-NO" sz="1400" b="0" i="0" u="none" strike="noStrike" kern="1200" cap="none" spc="0" baseline="0" dirty="0"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b-NO" sz="1600" b="0" i="0" u="none" strike="noStrike" kern="1200" cap="none" spc="0" baseline="0" dirty="0">
              <a:solidFill>
                <a:srgbClr val="2F5597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none" spc="0" baseline="0" dirty="0">
              <a:solidFill>
                <a:srgbClr val="7A8EAA"/>
              </a:solidFill>
              <a:uFillTx/>
              <a:latin typeface="Archer SSm A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none" spc="0" baseline="0" dirty="0">
              <a:solidFill>
                <a:srgbClr val="7A8EAA"/>
              </a:solidFill>
              <a:uFillTx/>
              <a:latin typeface="Archer SSm A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>
                <a:solidFill>
                  <a:srgbClr val="333333"/>
                </a:solidFill>
                <a:uFillTx/>
                <a:latin typeface="Helvetica Neue"/>
              </a:rPr>
              <a:t/>
            </a:r>
            <a:br>
              <a:rPr lang="en-US" sz="1800" b="0" i="0" u="none" strike="noStrike" kern="1200" cap="none" spc="0" baseline="0" dirty="0">
                <a:solidFill>
                  <a:srgbClr val="333333"/>
                </a:solidFill>
                <a:uFillTx/>
                <a:latin typeface="Helvetica Neue"/>
              </a:rPr>
            </a:br>
            <a:endParaRPr lang="nb-NO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Rectangle 1148"/>
          <p:cNvSpPr/>
          <p:nvPr/>
        </p:nvSpPr>
        <p:spPr>
          <a:xfrm>
            <a:off x="6388182" y="4958473"/>
            <a:ext cx="5331594" cy="168046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1600" i="0" u="none" strike="noStrike" kern="1200" cap="none" spc="0" baseline="0" dirty="0">
                <a:uFillTx/>
                <a:latin typeface="Archer SSm A"/>
              </a:rPr>
              <a:t>Verdensledende på Bemanningsløsninger</a:t>
            </a:r>
          </a:p>
          <a:p>
            <a:pPr marL="171450" marR="0" lvl="0" indent="-171450" algn="l" defTabSz="914400" rtl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1400" i="0" u="none" strike="noStrike" kern="1200" cap="none" spc="0" baseline="0" dirty="0">
                <a:uFillTx/>
                <a:latin typeface="Archer SSm A"/>
              </a:rPr>
              <a:t>Utleie av arbeidstakere</a:t>
            </a:r>
          </a:p>
          <a:p>
            <a:pPr marL="171450" marR="0" lvl="0" indent="-171450" algn="l" defTabSz="914400" rtl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1400" i="0" u="none" strike="noStrike" kern="1200" cap="none" spc="0" baseline="0" dirty="0">
                <a:uFillTx/>
                <a:latin typeface="Archer SSm A"/>
              </a:rPr>
              <a:t>Rekruttering</a:t>
            </a:r>
          </a:p>
          <a:p>
            <a:pPr marL="171450" marR="0" lvl="0" indent="-171450" algn="l" defTabSz="914400" rtl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1400" i="0" u="none" strike="noStrike" kern="1200" cap="none" spc="0" baseline="0" dirty="0">
                <a:uFillTx/>
                <a:latin typeface="Archer SSm A"/>
              </a:rPr>
              <a:t>Karriereveiledning</a:t>
            </a:r>
          </a:p>
          <a:p>
            <a:pPr marL="171450" marR="0" lvl="0" indent="-171450" algn="l" defTabSz="914400" rtl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1400" i="0" u="none" strike="noStrike" kern="1200" cap="none" spc="0" baseline="0" dirty="0" err="1">
                <a:uFillTx/>
                <a:latin typeface="Archer SSm A"/>
              </a:rPr>
              <a:t>Outsourcing</a:t>
            </a:r>
            <a:r>
              <a:rPr lang="nb-NO" sz="1400" i="0" u="none" strike="noStrike" kern="1200" cap="none" spc="0" baseline="0" dirty="0">
                <a:uFillTx/>
                <a:latin typeface="Archer SSm A"/>
              </a:rPr>
              <a:t> </a:t>
            </a:r>
          </a:p>
          <a:p>
            <a:pPr marL="171450" marR="0" lvl="0" indent="-171450" algn="l" defTabSz="914400" rtl="0" fontAlgn="auto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1400" i="0" u="none" strike="noStrike" kern="1200" cap="none" spc="0" baseline="0" dirty="0">
                <a:uFillTx/>
                <a:latin typeface="Archer SSm A"/>
              </a:rPr>
              <a:t>Konsulenttjenester</a:t>
            </a: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4600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338E-8A3F-44DA-A453-47452DD6EB99}" type="slidenum">
              <a:rPr lang="nb-NO" smtClean="0"/>
              <a:t>3</a:t>
            </a:fld>
            <a:endParaRPr lang="nb-NO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809" y="23813"/>
            <a:ext cx="1453295" cy="145329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40158" y="1352282"/>
            <a:ext cx="7212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Hva har skjedd hos oss?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30310" y="2446986"/>
            <a:ext cx="89379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Økt fokus på </a:t>
            </a:r>
            <a:r>
              <a:rPr lang="nb-NO" dirty="0" err="1"/>
              <a:t>compliance</a:t>
            </a:r>
            <a:r>
              <a:rPr lang="nb-NO" dirty="0"/>
              <a:t> og legal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Globalt samarbeidsprosjekt mellom IT og juridisk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Trening av alle ansatte og systemer som sikrer etterlevelse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Konsekvenser for operativ drift og forretningsmodell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1680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338E-8A3F-44DA-A453-47452DD6EB99}" type="slidenum">
              <a:rPr lang="nb-NO" smtClean="0"/>
              <a:t>4</a:t>
            </a:fld>
            <a:endParaRPr lang="nb-NO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809" y="23813"/>
            <a:ext cx="1453295" cy="1453295"/>
          </a:xfrm>
          <a:prstGeom prst="rect">
            <a:avLst/>
          </a:prstGeom>
        </p:spPr>
      </p:pic>
      <p:sp>
        <p:nvSpPr>
          <p:cNvPr id="10" name="Content Placeholder 1"/>
          <p:cNvSpPr txBox="1">
            <a:spLocks/>
          </p:cNvSpPr>
          <p:nvPr/>
        </p:nvSpPr>
        <p:spPr>
          <a:xfrm>
            <a:off x="371475" y="3249057"/>
            <a:ext cx="11256233" cy="2646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r>
              <a:rPr lang="en-US"/>
              <a:t>Personopplysningsloven med forskrift – nye GDPR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/>
              <a:t>Arbeidsmiljøloven kap. 9 og 13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/>
              <a:t>Diskrimineringslovene / ny samlet likestillings- og diskrimineringslov </a:t>
            </a:r>
            <a:r>
              <a:rPr lang="en-US" sz="1800"/>
              <a:t>(fra 1. jan 2018)</a:t>
            </a: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371475" y="1828800"/>
            <a:ext cx="7664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Det rettslige rammeverket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1884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369888" y="1376363"/>
            <a:ext cx="11449050" cy="48244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nb-NO" altLang="nb-NO" sz="18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 </a:t>
            </a:r>
            <a:r>
              <a:rPr lang="nb-NO" altLang="nb-NO" sz="1800" dirty="0"/>
              <a:t>Har regler om behandling av personopplysninger som kan identifisere en person. </a:t>
            </a:r>
          </a:p>
          <a:p>
            <a:pPr lvl="2"/>
            <a:r>
              <a:rPr lang="nb-NO" altLang="nb-NO" sz="1600" dirty="0"/>
              <a:t>«Behandling» = Innhenting, registrering, lagring og/eller bruk til vurderinger mv. </a:t>
            </a:r>
            <a:br>
              <a:rPr lang="nb-NO" altLang="nb-NO" sz="1600" dirty="0"/>
            </a:br>
            <a:endParaRPr lang="nb-NO" altLang="nb-NO" sz="1600" dirty="0"/>
          </a:p>
          <a:p>
            <a:pPr lvl="1"/>
            <a:r>
              <a:rPr lang="nb-NO" altLang="nb-NO" sz="1800" dirty="0"/>
              <a:t> Innhenting må være lovlig</a:t>
            </a:r>
          </a:p>
          <a:p>
            <a:pPr lvl="2"/>
            <a:r>
              <a:rPr lang="en-US" sz="1600" dirty="0"/>
              <a:t>I </a:t>
            </a:r>
            <a:r>
              <a:rPr lang="en-US" sz="1600" dirty="0" err="1"/>
              <a:t>rekrutteringsprosess</a:t>
            </a:r>
            <a:r>
              <a:rPr lang="en-US" sz="1600" dirty="0"/>
              <a:t> = I </a:t>
            </a:r>
            <a:r>
              <a:rPr lang="en-US" sz="1600" dirty="0" err="1"/>
              <a:t>utgangspunktet</a:t>
            </a:r>
            <a:r>
              <a:rPr lang="en-US" sz="1600" dirty="0"/>
              <a:t> </a:t>
            </a:r>
            <a:r>
              <a:rPr lang="en-US" sz="1600" b="1" dirty="0" err="1"/>
              <a:t>samtykke</a:t>
            </a:r>
            <a:r>
              <a:rPr lang="en-US" sz="1600" b="1" dirty="0"/>
              <a:t> </a:t>
            </a:r>
            <a:r>
              <a:rPr lang="en-US" sz="1600" b="1" dirty="0" err="1"/>
              <a:t>fra</a:t>
            </a:r>
            <a:r>
              <a:rPr lang="en-US" sz="1600" b="1" dirty="0"/>
              <a:t> </a:t>
            </a:r>
            <a:r>
              <a:rPr lang="en-US" sz="1600" b="1" dirty="0" err="1"/>
              <a:t>kandidaten</a:t>
            </a:r>
            <a:r>
              <a:rPr lang="en-US" sz="1600" b="1" dirty="0"/>
              <a:t>.</a:t>
            </a:r>
          </a:p>
          <a:p>
            <a:pPr lvl="2"/>
            <a:r>
              <a:rPr lang="en-US" sz="1600" dirty="0" err="1"/>
              <a:t>Samtykke</a:t>
            </a:r>
            <a:r>
              <a:rPr lang="en-US" sz="1600" dirty="0"/>
              <a:t> </a:t>
            </a:r>
            <a:r>
              <a:rPr lang="en-US" sz="1600" dirty="0" err="1"/>
              <a:t>begrenses</a:t>
            </a:r>
            <a:r>
              <a:rPr lang="en-US" sz="1600" dirty="0"/>
              <a:t> </a:t>
            </a:r>
            <a:r>
              <a:rPr lang="en-US" sz="1600" dirty="0" err="1"/>
              <a:t>av</a:t>
            </a:r>
            <a:r>
              <a:rPr lang="en-US" sz="1600" dirty="0"/>
              <a:t> </a:t>
            </a:r>
            <a:r>
              <a:rPr lang="en-US" sz="1600" dirty="0" err="1"/>
              <a:t>spørreforbud</a:t>
            </a:r>
            <a:r>
              <a:rPr lang="en-US" sz="1600" dirty="0"/>
              <a:t> I </a:t>
            </a:r>
            <a:r>
              <a:rPr lang="en-US" sz="1600" dirty="0" err="1"/>
              <a:t>andre</a:t>
            </a:r>
            <a:r>
              <a:rPr lang="en-US" sz="1600" dirty="0"/>
              <a:t> lover.</a:t>
            </a:r>
            <a:br>
              <a:rPr lang="en-US" sz="1600" dirty="0"/>
            </a:br>
            <a:endParaRPr lang="nb-NO" altLang="nb-NO" sz="1600" dirty="0"/>
          </a:p>
          <a:p>
            <a:pPr lvl="1"/>
            <a:r>
              <a:rPr lang="nb-NO" altLang="nb-NO" sz="1800" dirty="0"/>
              <a:t>Krav til Dataminimalisering.</a:t>
            </a:r>
          </a:p>
          <a:p>
            <a:pPr lvl="2"/>
            <a:r>
              <a:rPr lang="en-US" sz="1600" dirty="0" err="1"/>
              <a:t>Innhenting</a:t>
            </a:r>
            <a:r>
              <a:rPr lang="en-US" sz="1600" dirty="0"/>
              <a:t> </a:t>
            </a:r>
            <a:r>
              <a:rPr lang="en-US" sz="1600" dirty="0" err="1"/>
              <a:t>av</a:t>
            </a:r>
            <a:r>
              <a:rPr lang="en-US" sz="1600" dirty="0"/>
              <a:t> </a:t>
            </a:r>
            <a:r>
              <a:rPr lang="en-US" sz="1600" dirty="0" err="1"/>
              <a:t>personopplysninger</a:t>
            </a:r>
            <a:r>
              <a:rPr lang="en-US" sz="1600" dirty="0"/>
              <a:t> </a:t>
            </a:r>
            <a:r>
              <a:rPr lang="en-US" sz="1600" dirty="0" err="1"/>
              <a:t>skal</a:t>
            </a:r>
            <a:r>
              <a:rPr lang="en-US" sz="1600" dirty="0"/>
              <a:t> </a:t>
            </a:r>
            <a:r>
              <a:rPr lang="en-US" sz="1600" dirty="0" err="1"/>
              <a:t>være</a:t>
            </a:r>
            <a:r>
              <a:rPr lang="en-US" sz="1600" dirty="0"/>
              <a:t> </a:t>
            </a:r>
            <a:r>
              <a:rPr lang="en-US" sz="1600" dirty="0" err="1"/>
              <a:t>nødvendig</a:t>
            </a:r>
            <a:r>
              <a:rPr lang="en-US" sz="1600" dirty="0"/>
              <a:t> </a:t>
            </a:r>
            <a:r>
              <a:rPr lang="en-US" sz="1600" dirty="0" err="1"/>
              <a:t>og</a:t>
            </a:r>
            <a:r>
              <a:rPr lang="en-US" sz="1600" dirty="0"/>
              <a:t> relevant for et </a:t>
            </a:r>
            <a:r>
              <a:rPr lang="en-US" sz="1600" dirty="0" err="1"/>
              <a:t>bestemt</a:t>
            </a:r>
            <a:r>
              <a:rPr lang="en-US" sz="1600" dirty="0"/>
              <a:t> </a:t>
            </a:r>
            <a:r>
              <a:rPr lang="en-US" sz="1600" dirty="0" err="1"/>
              <a:t>formål</a:t>
            </a:r>
            <a:r>
              <a:rPr lang="en-US" sz="1600" dirty="0"/>
              <a:t>.</a:t>
            </a:r>
          </a:p>
          <a:p>
            <a:pPr lvl="2"/>
            <a:r>
              <a:rPr lang="en-US" sz="1600" dirty="0" err="1"/>
              <a:t>Ikke-relevante</a:t>
            </a:r>
            <a:r>
              <a:rPr lang="en-US" sz="1600" dirty="0"/>
              <a:t> </a:t>
            </a:r>
            <a:r>
              <a:rPr lang="en-US" sz="1600" dirty="0" err="1"/>
              <a:t>personopplysninger</a:t>
            </a:r>
            <a:r>
              <a:rPr lang="en-US" sz="1600" dirty="0"/>
              <a:t> </a:t>
            </a:r>
            <a:r>
              <a:rPr lang="en-US" sz="1600" dirty="0" err="1"/>
              <a:t>skal</a:t>
            </a:r>
            <a:r>
              <a:rPr lang="en-US" sz="1600" dirty="0"/>
              <a:t> </a:t>
            </a:r>
            <a:r>
              <a:rPr lang="en-US" sz="1600" dirty="0" err="1"/>
              <a:t>ikke</a:t>
            </a:r>
            <a:r>
              <a:rPr lang="en-US" sz="1600" dirty="0"/>
              <a:t> </a:t>
            </a:r>
            <a:r>
              <a:rPr lang="en-US" sz="1600" dirty="0" err="1"/>
              <a:t>innhentes</a:t>
            </a:r>
            <a:r>
              <a:rPr lang="en-US" sz="1600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nb-NO" altLang="nb-NO" sz="1600" dirty="0"/>
          </a:p>
          <a:p>
            <a:pPr lvl="1"/>
            <a:r>
              <a:rPr lang="nb-NO" altLang="nb-NO" sz="1800" dirty="0"/>
              <a:t>Personen har innsynsrett i</a:t>
            </a:r>
            <a:r>
              <a:rPr lang="nb-NO" altLang="nb-NO" sz="1800" b="1" dirty="0"/>
              <a:t> alt </a:t>
            </a:r>
            <a:r>
              <a:rPr lang="nb-NO" altLang="nb-NO" sz="1800" dirty="0"/>
              <a:t>som er registrert om henne/han. </a:t>
            </a:r>
            <a:r>
              <a:rPr lang="en-US" dirty="0">
                <a:solidFill>
                  <a:schemeClr val="tx2">
                    <a:lumMod val="65000"/>
                    <a:lumOff val="35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lumMod val="65000"/>
                    <a:lumOff val="35000"/>
                  </a:schemeClr>
                </a:solidFill>
              </a:rPr>
            </a:br>
            <a:endParaRPr lang="en-US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endParaRPr lang="en-US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1521" y="721217"/>
            <a:ext cx="5177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Personopplysningsloven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809" y="23813"/>
            <a:ext cx="1453295" cy="1453295"/>
          </a:xfrm>
          <a:prstGeom prst="rect">
            <a:avLst/>
          </a:prstGeom>
        </p:spPr>
      </p:pic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5521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369888" y="1376363"/>
            <a:ext cx="11449050" cy="48244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nb-NO" altLang="nb-NO" sz="1800" dirty="0"/>
              <a:t> Har regler om behandling av personopplysninger som kan identifisere en person. </a:t>
            </a:r>
          </a:p>
          <a:p>
            <a:pPr lvl="2"/>
            <a:r>
              <a:rPr lang="nb-NO" altLang="nb-NO" sz="1600" dirty="0"/>
              <a:t>«Behandling» = Innhenting, registrering, lagring og/eller bruk til vurderinger mv. </a:t>
            </a:r>
            <a:br>
              <a:rPr lang="nb-NO" altLang="nb-NO" sz="1600" dirty="0"/>
            </a:br>
            <a:endParaRPr lang="nb-NO" altLang="nb-NO" sz="1600" dirty="0"/>
          </a:p>
          <a:p>
            <a:pPr lvl="1"/>
            <a:r>
              <a:rPr lang="nb-NO" altLang="nb-NO" sz="1800" dirty="0"/>
              <a:t> Innhenting må være lovlig</a:t>
            </a:r>
          </a:p>
          <a:p>
            <a:pPr lvl="2"/>
            <a:r>
              <a:rPr lang="en-US" sz="1600" dirty="0"/>
              <a:t>I </a:t>
            </a:r>
            <a:r>
              <a:rPr lang="en-US" sz="1600" dirty="0" err="1"/>
              <a:t>rekrutteringsprosess</a:t>
            </a:r>
            <a:r>
              <a:rPr lang="en-US" sz="1600" dirty="0"/>
              <a:t> = I </a:t>
            </a:r>
            <a:r>
              <a:rPr lang="en-US" sz="1600" dirty="0" err="1"/>
              <a:t>utgangspunktet</a:t>
            </a:r>
            <a:r>
              <a:rPr lang="en-US" sz="1600" dirty="0"/>
              <a:t> </a:t>
            </a:r>
            <a:r>
              <a:rPr lang="en-US" sz="1600" b="1" dirty="0" err="1"/>
              <a:t>samtykke</a:t>
            </a:r>
            <a:r>
              <a:rPr lang="en-US" sz="1600" b="1" dirty="0"/>
              <a:t> </a:t>
            </a:r>
            <a:r>
              <a:rPr lang="en-US" sz="1600" b="1" dirty="0" err="1"/>
              <a:t>fra</a:t>
            </a:r>
            <a:r>
              <a:rPr lang="en-US" sz="1600" b="1" dirty="0"/>
              <a:t> </a:t>
            </a:r>
            <a:r>
              <a:rPr lang="en-US" sz="1600" b="1" dirty="0" err="1"/>
              <a:t>kandidaten</a:t>
            </a:r>
            <a:r>
              <a:rPr lang="en-US" sz="1600" b="1" dirty="0"/>
              <a:t>.</a:t>
            </a:r>
          </a:p>
          <a:p>
            <a:pPr lvl="2"/>
            <a:r>
              <a:rPr lang="en-US" sz="1600" dirty="0" err="1"/>
              <a:t>Samtykke</a:t>
            </a:r>
            <a:r>
              <a:rPr lang="en-US" sz="1600" dirty="0"/>
              <a:t> </a:t>
            </a:r>
            <a:r>
              <a:rPr lang="en-US" sz="1600" dirty="0" err="1"/>
              <a:t>begrenses</a:t>
            </a:r>
            <a:r>
              <a:rPr lang="en-US" sz="1600" dirty="0"/>
              <a:t> </a:t>
            </a:r>
            <a:r>
              <a:rPr lang="en-US" sz="1600" dirty="0" err="1"/>
              <a:t>av</a:t>
            </a:r>
            <a:r>
              <a:rPr lang="en-US" sz="1600" dirty="0"/>
              <a:t> </a:t>
            </a:r>
            <a:r>
              <a:rPr lang="en-US" sz="1600" dirty="0" err="1"/>
              <a:t>spørreforbud</a:t>
            </a:r>
            <a:r>
              <a:rPr lang="en-US" sz="1600" dirty="0"/>
              <a:t> I </a:t>
            </a:r>
            <a:r>
              <a:rPr lang="en-US" sz="1600" dirty="0" err="1"/>
              <a:t>andre</a:t>
            </a:r>
            <a:r>
              <a:rPr lang="en-US" sz="1600" dirty="0"/>
              <a:t> lover.</a:t>
            </a:r>
            <a:br>
              <a:rPr lang="en-US" sz="1600" dirty="0"/>
            </a:br>
            <a:endParaRPr lang="nb-NO" altLang="nb-NO" sz="1600" dirty="0"/>
          </a:p>
          <a:p>
            <a:pPr lvl="1"/>
            <a:r>
              <a:rPr lang="nb-NO" altLang="nb-NO" sz="1800" dirty="0"/>
              <a:t>Krav til Dataminimalisering.</a:t>
            </a:r>
          </a:p>
          <a:p>
            <a:pPr lvl="2"/>
            <a:r>
              <a:rPr lang="en-US" sz="1600" dirty="0" err="1"/>
              <a:t>Innhenting</a:t>
            </a:r>
            <a:r>
              <a:rPr lang="en-US" sz="1600" dirty="0"/>
              <a:t> </a:t>
            </a:r>
            <a:r>
              <a:rPr lang="en-US" sz="1600" dirty="0" err="1"/>
              <a:t>av</a:t>
            </a:r>
            <a:r>
              <a:rPr lang="en-US" sz="1600" dirty="0"/>
              <a:t> </a:t>
            </a:r>
            <a:r>
              <a:rPr lang="en-US" sz="1600" dirty="0" err="1"/>
              <a:t>personopplysninger</a:t>
            </a:r>
            <a:r>
              <a:rPr lang="en-US" sz="1600" dirty="0"/>
              <a:t> </a:t>
            </a:r>
            <a:r>
              <a:rPr lang="en-US" sz="1600" dirty="0" err="1"/>
              <a:t>skal</a:t>
            </a:r>
            <a:r>
              <a:rPr lang="en-US" sz="1600" dirty="0"/>
              <a:t> </a:t>
            </a:r>
            <a:r>
              <a:rPr lang="en-US" sz="1600" dirty="0" err="1"/>
              <a:t>være</a:t>
            </a:r>
            <a:r>
              <a:rPr lang="en-US" sz="1600" dirty="0"/>
              <a:t> </a:t>
            </a:r>
            <a:r>
              <a:rPr lang="en-US" sz="1600" dirty="0" err="1"/>
              <a:t>nødvendig</a:t>
            </a:r>
            <a:r>
              <a:rPr lang="en-US" sz="1600" dirty="0"/>
              <a:t> </a:t>
            </a:r>
            <a:r>
              <a:rPr lang="en-US" sz="1600" dirty="0" err="1"/>
              <a:t>og</a:t>
            </a:r>
            <a:r>
              <a:rPr lang="en-US" sz="1600" dirty="0"/>
              <a:t> relevant for et </a:t>
            </a:r>
            <a:r>
              <a:rPr lang="en-US" sz="1600" dirty="0" err="1"/>
              <a:t>bestemt</a:t>
            </a:r>
            <a:r>
              <a:rPr lang="en-US" sz="1600" dirty="0"/>
              <a:t> </a:t>
            </a:r>
            <a:r>
              <a:rPr lang="en-US" sz="1600" dirty="0" err="1"/>
              <a:t>formål</a:t>
            </a:r>
            <a:r>
              <a:rPr lang="en-US" sz="1600" dirty="0"/>
              <a:t>.</a:t>
            </a:r>
          </a:p>
          <a:p>
            <a:pPr lvl="2"/>
            <a:r>
              <a:rPr lang="en-US" sz="1600" dirty="0" err="1"/>
              <a:t>Ikke-relevante</a:t>
            </a:r>
            <a:r>
              <a:rPr lang="en-US" sz="1600" dirty="0"/>
              <a:t> </a:t>
            </a:r>
            <a:r>
              <a:rPr lang="en-US" sz="1600" dirty="0" err="1"/>
              <a:t>personopplysninger</a:t>
            </a:r>
            <a:r>
              <a:rPr lang="en-US" sz="1600" dirty="0"/>
              <a:t> </a:t>
            </a:r>
            <a:r>
              <a:rPr lang="en-US" sz="1600" dirty="0" err="1"/>
              <a:t>skal</a:t>
            </a:r>
            <a:r>
              <a:rPr lang="en-US" sz="1600" dirty="0"/>
              <a:t> </a:t>
            </a:r>
            <a:r>
              <a:rPr lang="en-US" sz="1600" dirty="0" err="1"/>
              <a:t>ikke</a:t>
            </a:r>
            <a:r>
              <a:rPr lang="en-US" sz="1600" dirty="0"/>
              <a:t> </a:t>
            </a:r>
            <a:r>
              <a:rPr lang="en-US" sz="1600" dirty="0" err="1"/>
              <a:t>innhentes</a:t>
            </a:r>
            <a:r>
              <a:rPr lang="en-US" sz="1600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nb-NO" altLang="nb-NO" sz="1600" dirty="0"/>
          </a:p>
          <a:p>
            <a:pPr lvl="1"/>
            <a:r>
              <a:rPr lang="nb-NO" altLang="nb-NO" sz="1800" dirty="0"/>
              <a:t>Personen har innsynsrett i</a:t>
            </a:r>
            <a:r>
              <a:rPr lang="nb-NO" altLang="nb-NO" sz="1800" b="1" dirty="0"/>
              <a:t> alt </a:t>
            </a:r>
            <a:r>
              <a:rPr lang="nb-NO" altLang="nb-NO" sz="1800" dirty="0"/>
              <a:t>som er registrert om henne/han. </a:t>
            </a:r>
            <a:r>
              <a:rPr lang="en-US" dirty="0">
                <a:solidFill>
                  <a:schemeClr val="tx2">
                    <a:lumMod val="65000"/>
                    <a:lumOff val="35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lumMod val="65000"/>
                    <a:lumOff val="35000"/>
                  </a:schemeClr>
                </a:solidFill>
              </a:rPr>
            </a:br>
            <a:endParaRPr lang="en-US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endParaRPr lang="en-US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1521" y="721217"/>
            <a:ext cx="5177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Personopplysningsloven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809" y="23813"/>
            <a:ext cx="1453295" cy="1453295"/>
          </a:xfrm>
          <a:prstGeom prst="rect">
            <a:avLst/>
          </a:prstGeom>
        </p:spPr>
      </p:pic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6373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369888" y="1376363"/>
            <a:ext cx="11449050" cy="48244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endParaRPr lang="en-US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1521" y="721217"/>
            <a:ext cx="5177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err="1"/>
              <a:t>Googling</a:t>
            </a:r>
            <a:r>
              <a:rPr lang="nb-NO" sz="2400" dirty="0"/>
              <a:t>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809" y="23813"/>
            <a:ext cx="1453295" cy="1453295"/>
          </a:xfrm>
          <a:prstGeom prst="rect">
            <a:avLst/>
          </a:prstGeom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522288" y="1528763"/>
            <a:ext cx="11449050" cy="48244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/>
              <a:t>Alle</a:t>
            </a:r>
            <a:r>
              <a:rPr lang="en-US" sz="2400" dirty="0"/>
              <a:t> Googler! </a:t>
            </a:r>
            <a:br>
              <a:rPr lang="en-US" sz="2400" dirty="0"/>
            </a:br>
            <a:endParaRPr lang="en-US" sz="2400" dirty="0"/>
          </a:p>
          <a:p>
            <a:pPr marL="285750" indent="-285750"/>
            <a:r>
              <a:rPr lang="en-US" sz="1800" dirty="0"/>
              <a:t>Googling </a:t>
            </a:r>
            <a:r>
              <a:rPr lang="nb-NO" sz="1800" dirty="0"/>
              <a:t>r</a:t>
            </a:r>
            <a:r>
              <a:rPr lang="nb-NO" altLang="nb-NO" sz="1800" dirty="0"/>
              <a:t>ammes (prinsipielt) av det generelle forbudet mot «å innhente opplysninger på annen måte».</a:t>
            </a:r>
            <a:endParaRPr lang="en-US" dirty="0"/>
          </a:p>
          <a:p>
            <a:pPr marL="285750" indent="-285750"/>
            <a:r>
              <a:rPr lang="en-US" sz="1800" dirty="0"/>
              <a:t>Om </a:t>
            </a:r>
            <a:r>
              <a:rPr lang="en-US" sz="1800" dirty="0" err="1"/>
              <a:t>ikke</a:t>
            </a:r>
            <a:r>
              <a:rPr lang="en-US" sz="1800" dirty="0"/>
              <a:t> </a:t>
            </a:r>
            <a:r>
              <a:rPr lang="en-US" sz="1800" dirty="0" err="1"/>
              <a:t>opplysningene</a:t>
            </a:r>
            <a:r>
              <a:rPr lang="en-US" sz="1800" dirty="0"/>
              <a:t> </a:t>
            </a:r>
            <a:r>
              <a:rPr lang="en-US" sz="1800" dirty="0" err="1"/>
              <a:t>kan</a:t>
            </a:r>
            <a:r>
              <a:rPr lang="en-US" sz="1800" dirty="0"/>
              <a:t> </a:t>
            </a:r>
            <a:r>
              <a:rPr lang="en-US" sz="1800" dirty="0" err="1"/>
              <a:t>innhentes</a:t>
            </a:r>
            <a:r>
              <a:rPr lang="en-US" sz="1800" dirty="0"/>
              <a:t> </a:t>
            </a:r>
            <a:r>
              <a:rPr lang="en-US" sz="1800" dirty="0" err="1"/>
              <a:t>eller</a:t>
            </a:r>
            <a:r>
              <a:rPr lang="en-US" sz="1800" dirty="0"/>
              <a:t> </a:t>
            </a:r>
            <a:r>
              <a:rPr lang="en-US" sz="1800" dirty="0" err="1"/>
              <a:t>spørres</a:t>
            </a:r>
            <a:r>
              <a:rPr lang="en-US" sz="1800" dirty="0"/>
              <a:t> om = </a:t>
            </a:r>
            <a:r>
              <a:rPr lang="en-US" sz="1800" dirty="0" err="1"/>
              <a:t>kan</a:t>
            </a:r>
            <a:r>
              <a:rPr lang="en-US" sz="1800" dirty="0"/>
              <a:t> </a:t>
            </a:r>
            <a:r>
              <a:rPr lang="en-US" sz="1800" dirty="0" err="1"/>
              <a:t>heller</a:t>
            </a:r>
            <a:r>
              <a:rPr lang="en-US" sz="1800" dirty="0"/>
              <a:t> </a:t>
            </a:r>
            <a:r>
              <a:rPr lang="en-US" sz="1800" dirty="0" err="1"/>
              <a:t>ikke</a:t>
            </a:r>
            <a:r>
              <a:rPr lang="en-US" sz="1800" dirty="0"/>
              <a:t> </a:t>
            </a:r>
            <a:r>
              <a:rPr lang="en-US" sz="1800" dirty="0" err="1"/>
              <a:t>vektlegges</a:t>
            </a:r>
            <a:r>
              <a:rPr lang="en-US" sz="1800" dirty="0"/>
              <a:t> i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ansettelsesprosess</a:t>
            </a:r>
            <a:r>
              <a:rPr lang="en-US" sz="1800" dirty="0"/>
              <a:t>.</a:t>
            </a:r>
          </a:p>
          <a:p>
            <a:pPr marL="285750" indent="-285750"/>
            <a:endParaRPr lang="en-US" sz="1800" dirty="0"/>
          </a:p>
          <a:p>
            <a:pPr marL="342900" indent="-342900"/>
            <a:r>
              <a:rPr lang="en-US" sz="1800" dirty="0"/>
              <a:t>Husk </a:t>
            </a:r>
            <a:r>
              <a:rPr lang="en-US" sz="1800" dirty="0" err="1"/>
              <a:t>samtykke</a:t>
            </a:r>
            <a:r>
              <a:rPr lang="en-US" sz="1800" dirty="0"/>
              <a:t>!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2836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369888" y="1376363"/>
            <a:ext cx="11449050" cy="48244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endParaRPr lang="en-US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1521" y="721217"/>
            <a:ext cx="5177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Konsekvenser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809" y="23813"/>
            <a:ext cx="1453295" cy="1453295"/>
          </a:xfrm>
          <a:prstGeom prst="rect">
            <a:avLst/>
          </a:prstGeom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522288" y="1528763"/>
            <a:ext cx="11449050" cy="48244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Fra black- box </a:t>
            </a:r>
            <a:r>
              <a:rPr lang="en-US" sz="1800" dirty="0" err="1"/>
              <a:t>til</a:t>
            </a:r>
            <a:r>
              <a:rPr lang="en-US" sz="1800" dirty="0"/>
              <a:t> </a:t>
            </a:r>
            <a:r>
              <a:rPr lang="en-US" sz="1800" dirty="0" err="1"/>
              <a:t>åpne</a:t>
            </a:r>
            <a:r>
              <a:rPr lang="en-US" sz="1800" dirty="0"/>
              <a:t> </a:t>
            </a:r>
            <a:r>
              <a:rPr lang="en-US" sz="1800" dirty="0" err="1"/>
              <a:t>bøker</a:t>
            </a:r>
            <a:r>
              <a:rPr lang="en-US" sz="1800" dirty="0"/>
              <a:t>, </a:t>
            </a:r>
            <a:r>
              <a:rPr lang="en-US" sz="1800" dirty="0" err="1"/>
              <a:t>og</a:t>
            </a:r>
            <a:r>
              <a:rPr lang="en-US" sz="1800" dirty="0"/>
              <a:t> </a:t>
            </a:r>
            <a:r>
              <a:rPr lang="en-US" sz="1800" dirty="0" err="1"/>
              <a:t>tilbake</a:t>
            </a:r>
            <a:r>
              <a:rPr lang="en-US" sz="1800" dirty="0"/>
              <a:t> </a:t>
            </a:r>
            <a:r>
              <a:rPr lang="en-US" sz="1800" dirty="0" err="1"/>
              <a:t>igjen</a:t>
            </a:r>
            <a:endParaRPr lang="en-US" sz="1800" dirty="0"/>
          </a:p>
          <a:p>
            <a:r>
              <a:rPr lang="en-US" sz="1800" dirty="0" err="1"/>
              <a:t>Diskresjon</a:t>
            </a:r>
            <a:r>
              <a:rPr lang="en-US" sz="1800" dirty="0"/>
              <a:t> </a:t>
            </a:r>
            <a:r>
              <a:rPr lang="en-US" sz="1800" dirty="0" err="1"/>
              <a:t>blir</a:t>
            </a:r>
            <a:r>
              <a:rPr lang="en-US" sz="1800" dirty="0"/>
              <a:t> </a:t>
            </a:r>
            <a:r>
              <a:rPr lang="en-US" sz="1800" dirty="0" err="1"/>
              <a:t>vanskeligere</a:t>
            </a:r>
            <a:endParaRPr lang="en-US" sz="1800" dirty="0"/>
          </a:p>
          <a:p>
            <a:r>
              <a:rPr lang="en-US" sz="1800" dirty="0"/>
              <a:t>“</a:t>
            </a:r>
            <a:r>
              <a:rPr lang="en-US" sz="1800" dirty="0" err="1"/>
              <a:t>Forsiden</a:t>
            </a:r>
            <a:r>
              <a:rPr lang="en-US" sz="1800" dirty="0"/>
              <a:t> </a:t>
            </a:r>
            <a:r>
              <a:rPr lang="en-US" sz="1800" dirty="0" err="1"/>
              <a:t>på</a:t>
            </a:r>
            <a:r>
              <a:rPr lang="en-US" sz="1800" dirty="0"/>
              <a:t> VG” </a:t>
            </a:r>
            <a:r>
              <a:rPr lang="en-US" sz="1800" dirty="0" err="1"/>
              <a:t>testen</a:t>
            </a:r>
            <a:r>
              <a:rPr lang="en-US" sz="1800" dirty="0"/>
              <a:t> i alt vi </a:t>
            </a:r>
            <a:r>
              <a:rPr lang="en-US" sz="1800" dirty="0" err="1"/>
              <a:t>skriver</a:t>
            </a:r>
            <a:endParaRPr lang="en-US" sz="1800" dirty="0"/>
          </a:p>
          <a:p>
            <a:r>
              <a:rPr lang="en-US" sz="1800" dirty="0"/>
              <a:t>Nye </a:t>
            </a:r>
            <a:r>
              <a:rPr lang="en-US" sz="1800" dirty="0" err="1"/>
              <a:t>krav</a:t>
            </a:r>
            <a:r>
              <a:rPr lang="en-US" sz="1800" dirty="0"/>
              <a:t> </a:t>
            </a:r>
            <a:r>
              <a:rPr lang="en-US" sz="1800" dirty="0" err="1"/>
              <a:t>fra</a:t>
            </a:r>
            <a:r>
              <a:rPr lang="en-US" sz="1800" dirty="0"/>
              <a:t> </a:t>
            </a:r>
            <a:r>
              <a:rPr lang="en-US" sz="1800" dirty="0" err="1"/>
              <a:t>kundene</a:t>
            </a:r>
            <a:r>
              <a:rPr lang="en-US" sz="1800" dirty="0"/>
              <a:t> om </a:t>
            </a:r>
            <a:r>
              <a:rPr lang="en-US" sz="1800" dirty="0" err="1"/>
              <a:t>etterlevelse</a:t>
            </a:r>
            <a:r>
              <a:rPr lang="en-US" sz="1800" dirty="0"/>
              <a:t> </a:t>
            </a:r>
            <a:r>
              <a:rPr lang="en-US" sz="1800" dirty="0" err="1"/>
              <a:t>av</a:t>
            </a:r>
            <a:r>
              <a:rPr lang="en-US" sz="1800" dirty="0"/>
              <a:t> GDPR / </a:t>
            </a:r>
            <a:r>
              <a:rPr lang="en-US" sz="1800" dirty="0" err="1"/>
              <a:t>økt</a:t>
            </a:r>
            <a:r>
              <a:rPr lang="en-US" sz="1800" dirty="0"/>
              <a:t> </a:t>
            </a:r>
            <a:r>
              <a:rPr lang="en-US" sz="1800" dirty="0" err="1"/>
              <a:t>bevissthet</a:t>
            </a:r>
            <a:endParaRPr lang="en-US" sz="1800" dirty="0"/>
          </a:p>
          <a:p>
            <a:r>
              <a:rPr lang="en-US" sz="1800" dirty="0" err="1"/>
              <a:t>Tvinger</a:t>
            </a:r>
            <a:r>
              <a:rPr lang="en-US" sz="1800" dirty="0"/>
              <a:t> </a:t>
            </a:r>
            <a:r>
              <a:rPr lang="en-US" sz="1800" dirty="0" err="1"/>
              <a:t>frem</a:t>
            </a:r>
            <a:r>
              <a:rPr lang="en-US" sz="1800" dirty="0"/>
              <a:t> </a:t>
            </a:r>
            <a:r>
              <a:rPr lang="en-US" sz="1800" dirty="0" err="1"/>
              <a:t>bedre</a:t>
            </a:r>
            <a:r>
              <a:rPr lang="en-US" sz="1800" dirty="0"/>
              <a:t> </a:t>
            </a:r>
            <a:r>
              <a:rPr lang="en-US" sz="1800" dirty="0" err="1"/>
              <a:t>kravspesifikasjoner</a:t>
            </a:r>
            <a:r>
              <a:rPr lang="en-US" sz="1800" dirty="0"/>
              <a:t> </a:t>
            </a:r>
            <a:r>
              <a:rPr lang="en-US" sz="1800" dirty="0" err="1"/>
              <a:t>og</a:t>
            </a:r>
            <a:r>
              <a:rPr lang="en-US" sz="1800" dirty="0"/>
              <a:t> </a:t>
            </a:r>
            <a:r>
              <a:rPr lang="en-US" sz="1800" dirty="0" err="1"/>
              <a:t>objektivitet</a:t>
            </a:r>
            <a:r>
              <a:rPr lang="en-US" sz="1800" dirty="0"/>
              <a:t>.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9931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Words>244</Words>
  <Application>Microsoft Office PowerPoint</Application>
  <PresentationFormat>Egendefinert</PresentationFormat>
  <Paragraphs>68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Office Theme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